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0"/>
  </p:handoutMasterIdLst>
  <p:sldIdLst>
    <p:sldId id="256" r:id="rId3"/>
    <p:sldId id="257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4" r:id="rId13"/>
    <p:sldId id="275" r:id="rId14"/>
    <p:sldId id="276" r:id="rId15"/>
    <p:sldId id="272" r:id="rId16"/>
    <p:sldId id="273" r:id="rId17"/>
    <p:sldId id="277" r:id="rId18"/>
    <p:sldId id="258" r:id="rId19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33"/>
    <a:srgbClr val="FFFF00"/>
    <a:srgbClr val="00FFFF"/>
    <a:srgbClr val="66FFFF"/>
    <a:srgbClr val="FF33CC"/>
    <a:srgbClr val="000000"/>
    <a:srgbClr val="FFFFFF"/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IN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IN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IN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4F8015-8661-443B-ACE7-ADBAC9091715}" type="slidenum">
              <a:rPr lang="en-IN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906885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953000"/>
            <a:ext cx="7010400" cy="917575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7912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0800"/>
            <a:ext cx="2133600" cy="3810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I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I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2133600" cy="3810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73D010D-FEF0-4AB5-BF49-6371F6566E4F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279594-3F1F-4B44-8612-50C7859BB3CD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4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96000" cy="44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A6CA2-BAE6-408B-9D7D-BE623C1D0A6A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4876800"/>
            <a:ext cx="7010400" cy="917575"/>
          </a:xfrm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715000"/>
            <a:ext cx="6400800" cy="533400"/>
          </a:xfrm>
        </p:spPr>
        <p:txBody>
          <a:bodyPr/>
          <a:lstStyle>
            <a:lvl1pPr marL="0" indent="0"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3246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CB37E4-563B-489D-B1E7-33F3CC3266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5974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B345D-4492-4BAD-978B-486F0798D2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207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77A10-7754-4DAA-BE63-8FD4953508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3182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505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505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7CB6F-27A7-485C-A969-5AC71D7A61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7615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623A2-5F4D-41F6-9579-892F179FE5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3592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6D94C-DF04-4404-AC8C-0AE80EDEC4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703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C4FC3-C461-44AB-B0FC-99586E0E21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1694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5ECA-118E-4DD0-9A97-6454BE769A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38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C5E1E-D107-4FA4-9FC6-EE99203AFD8E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CC554-7572-47FF-ACC5-3E65A1B2D1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8126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DB2BC-91CE-4C2F-8582-66599C465C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5569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76200"/>
            <a:ext cx="1790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76200"/>
            <a:ext cx="5219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6F545-E1C7-46E7-9340-41531CFA3A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662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733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313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62387"/>
            <a:ext cx="82296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362200"/>
            <a:ext cx="82296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8C90E-B411-4851-8B4C-6AEF8F7FE10F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D97B7-1366-4D58-87E4-24F0FA2AEC57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306762"/>
            <a:ext cx="4040188" cy="2789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6670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306762"/>
            <a:ext cx="4041775" cy="27892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D833F-ABCA-47D1-A799-D7C6956DCBC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DE75E-5DA9-4134-9476-763603E8C664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E8F33-C58F-41F0-A4E0-3DBC1753DF1A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44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14487"/>
            <a:ext cx="5111750" cy="44815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776537"/>
            <a:ext cx="3008313" cy="33194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20AE3-4781-41B0-93A8-9B00B20AE38B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199"/>
            <a:ext cx="5486400" cy="3127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1633D-0A63-47B7-B43E-7839F4EFD4A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00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99F4B08D-9B34-4366-B327-5F84EF47A65C}" type="slidenum">
              <a:rPr lang="en-IN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76200"/>
            <a:ext cx="71628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600200"/>
            <a:ext cx="7162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6225" y="6324600"/>
            <a:ext cx="2111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44963" y="6324600"/>
            <a:ext cx="2865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3246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6485BF3E-7E73-463A-989B-0942B6AEB5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96004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5.esc13.net/thescoop/speddirectors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753101"/>
            <a:ext cx="1752600" cy="1104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105400"/>
            <a:ext cx="8458200" cy="917575"/>
          </a:xfrm>
        </p:spPr>
        <p:txBody>
          <a:bodyPr/>
          <a:lstStyle/>
          <a:p>
            <a:r>
              <a:rPr lang="en-US" sz="4200" dirty="0" smtClean="0">
                <a:latin typeface="OCR A Extended" pitchFamily="50" charset="0"/>
              </a:rPr>
              <a:t>Hot Topics in Evaluation</a:t>
            </a:r>
            <a:endParaRPr lang="en-US" sz="4200" dirty="0">
              <a:latin typeface="OCR A Extended" pitchFamily="50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Examine the Change: 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862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</a:pPr>
            <a:r>
              <a:rPr lang="en-US" i="1" dirty="0" smtClean="0"/>
              <a:t>Previously we had 60 calendar days to complete the evaluation and  report.</a:t>
            </a:r>
          </a:p>
          <a:p>
            <a:pPr>
              <a:buFont typeface="Arial" charset="0"/>
              <a:buChar char="•"/>
            </a:pPr>
            <a:r>
              <a:rPr lang="en-US" i="1" dirty="0" smtClean="0"/>
              <a:t>When referrals extended into summer months the ARDC was required to meet on or before the first day of school in the next school year.</a:t>
            </a:r>
          </a:p>
          <a:p>
            <a:pPr>
              <a:buFont typeface="Arial" charset="0"/>
              <a:buChar char="•"/>
            </a:pPr>
            <a:r>
              <a:rPr lang="en-US" i="1" dirty="0" smtClean="0"/>
              <a:t>The new law provides more flexibility at the beginning of a new school year. </a:t>
            </a:r>
          </a:p>
          <a:p>
            <a:pPr>
              <a:buFont typeface="Arial" charset="0"/>
              <a:buChar char="•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703780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763000" cy="914400"/>
          </a:xfrm>
        </p:spPr>
        <p:txBody>
          <a:bodyPr/>
          <a:lstStyle/>
          <a:p>
            <a:r>
              <a:rPr lang="en-US" sz="3800" dirty="0" smtClean="0">
                <a:latin typeface="OCR A Extended" pitchFamily="50" charset="0"/>
              </a:rPr>
              <a:t>End of the School Year Part 2</a:t>
            </a:r>
            <a:endParaRPr lang="en-US" sz="3800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“ If a school district receives written consent… </a:t>
            </a:r>
            <a:r>
              <a:rPr lang="en-US" i="1" dirty="0" smtClean="0">
                <a:solidFill>
                  <a:srgbClr val="FF0000"/>
                </a:solidFill>
              </a:rPr>
              <a:t>less than 35 school days before the last instructional day </a:t>
            </a:r>
            <a:r>
              <a:rPr lang="en-US" i="1" dirty="0" smtClean="0"/>
              <a:t>of the school year… then section a-1 applies.”</a:t>
            </a:r>
          </a:p>
          <a:p>
            <a:pPr marL="0" indent="0" algn="ctr"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rgbClr val="FFFF00"/>
                </a:solidFill>
              </a:rPr>
              <a:t>a-1 = </a:t>
            </a:r>
            <a:r>
              <a:rPr lang="en-US" sz="3000" dirty="0" smtClean="0">
                <a:solidFill>
                  <a:srgbClr val="FFFF00"/>
                </a:solidFill>
              </a:rPr>
              <a:t>45 school days to complete the evaluation (well into the next school year.)</a:t>
            </a:r>
            <a:endParaRPr lang="en-US" sz="3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55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763000" cy="914400"/>
          </a:xfrm>
        </p:spPr>
        <p:txBody>
          <a:bodyPr/>
          <a:lstStyle/>
          <a:p>
            <a:r>
              <a:rPr lang="en-US" sz="3800" dirty="0" smtClean="0">
                <a:latin typeface="OCR A Extended" pitchFamily="50" charset="0"/>
              </a:rPr>
              <a:t>Examine the change</a:t>
            </a:r>
            <a:endParaRPr lang="en-US" sz="3800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accent1"/>
                </a:solidFill>
              </a:rPr>
              <a:t>Previously the standard 60 calendar day referral applied to all initial evaluations.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accent1"/>
                </a:solidFill>
              </a:rPr>
              <a:t>There was no consideration for summer break or non-instructional days.</a:t>
            </a:r>
          </a:p>
          <a:p>
            <a:pPr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accent1"/>
                </a:solidFill>
              </a:rPr>
              <a:t>A large extension of time is provided in these cases.</a:t>
            </a:r>
            <a:endParaRPr lang="en-US" sz="3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726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OCR A Extended" pitchFamily="50" charset="0"/>
              </a:rPr>
              <a:t>A complicated situation…</a:t>
            </a:r>
            <a:endParaRPr lang="en-US" sz="4000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students where consent was received </a:t>
            </a:r>
            <a:r>
              <a:rPr lang="en-US" dirty="0" smtClean="0">
                <a:solidFill>
                  <a:srgbClr val="FFFF00"/>
                </a:solidFill>
              </a:rPr>
              <a:t>more than 35 but less than 45 school days </a:t>
            </a:r>
            <a:r>
              <a:rPr lang="en-US" dirty="0" smtClean="0"/>
              <a:t>prior to the last instructional day, BUT who are </a:t>
            </a:r>
            <a:r>
              <a:rPr lang="en-US" dirty="0" smtClean="0">
                <a:solidFill>
                  <a:srgbClr val="FFFF00"/>
                </a:solidFill>
              </a:rPr>
              <a:t>absent more than 3 days </a:t>
            </a:r>
            <a:r>
              <a:rPr lang="en-US" dirty="0" smtClean="0"/>
              <a:t>in that period: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70C0"/>
                </a:solidFill>
              </a:rPr>
              <a:t>The June 30</a:t>
            </a:r>
            <a:r>
              <a:rPr lang="en-US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>
                <a:solidFill>
                  <a:srgbClr val="0070C0"/>
                </a:solidFill>
              </a:rPr>
              <a:t> deadline reverts back to the standard 45 school days. 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466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 smtClean="0">
                <a:latin typeface="OCR A Extended" pitchFamily="50" charset="0"/>
              </a:rPr>
              <a:t>Responding to Parent Requests</a:t>
            </a:r>
            <a:endParaRPr lang="en-US" sz="3500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86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“If a parent makes a written request to a school district’s director of special education services or to a district administrative employee for a FIE…,the district shall not later than the </a:t>
            </a:r>
            <a:r>
              <a:rPr lang="en-US" i="1" dirty="0" smtClean="0">
                <a:solidFill>
                  <a:srgbClr val="92D050"/>
                </a:solidFill>
              </a:rPr>
              <a:t>15</a:t>
            </a:r>
            <a:r>
              <a:rPr lang="en-US" i="1" baseline="30000" dirty="0" smtClean="0">
                <a:solidFill>
                  <a:srgbClr val="92D050"/>
                </a:solidFill>
              </a:rPr>
              <a:t>th</a:t>
            </a:r>
            <a:r>
              <a:rPr lang="en-US" i="1" dirty="0" smtClean="0">
                <a:solidFill>
                  <a:srgbClr val="92D050"/>
                </a:solidFill>
              </a:rPr>
              <a:t> school day after the date the district received the request: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/>
              <a:t> Provide an opportunity for the parent to give written consent for the evaluation.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i="1" dirty="0" smtClean="0"/>
              <a:t>Refuse to provide the evaluation and provide the parent with the notice of procedural safeguards”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83225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Examine the Change: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862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i="1" dirty="0" smtClean="0"/>
              <a:t>Only involves written requests for evaluation</a:t>
            </a:r>
          </a:p>
          <a:p>
            <a:pPr>
              <a:buFont typeface="Arial" charset="0"/>
              <a:buChar char="•"/>
            </a:pPr>
            <a:r>
              <a:rPr lang="en-US" i="1" dirty="0" smtClean="0"/>
              <a:t>Previously no structured response time set</a:t>
            </a:r>
          </a:p>
          <a:p>
            <a:pPr>
              <a:buFont typeface="Arial" charset="0"/>
              <a:buChar char="•"/>
            </a:pPr>
            <a:r>
              <a:rPr lang="en-US" i="1" dirty="0" smtClean="0"/>
              <a:t>15 school days = 3 weeks to make a decision regarding evaluation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061400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Mark your calendars!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35 school days prior to the last instructional day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45 school days prior to the last instructional day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June 30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15 school days after the first instructional day of the year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128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28600" y="1920240"/>
            <a:ext cx="8595360" cy="4937760"/>
          </a:xfrm>
          <a:prstGeom prst="rect">
            <a:avLst/>
          </a:prstGeom>
        </p:spPr>
        <p:txBody>
          <a:bodyPr/>
          <a:lstStyle/>
          <a:p>
            <a:pPr marL="170752" lvl="1" indent="0">
              <a:buNone/>
            </a:pPr>
            <a:r>
              <a:rPr lang="en-US" sz="2000" u="sng" dirty="0" smtClean="0">
                <a:solidFill>
                  <a:srgbClr val="7030A0"/>
                </a:solidFill>
              </a:rPr>
              <a:t>This Just In</a:t>
            </a:r>
            <a:r>
              <a:rPr lang="en-US" sz="2000" dirty="0" smtClean="0">
                <a:solidFill>
                  <a:srgbClr val="7030A0"/>
                </a:solidFill>
              </a:rPr>
              <a:t>, June 2013, No. 279 by Jim Walsh.  New Laws Regarding Special Education.</a:t>
            </a:r>
          </a:p>
          <a:p>
            <a:pPr marL="170752" lvl="1" indent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marL="170752" lvl="1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Special Education Leaders The Scoop blog spot by ESCXIII available at </a:t>
            </a:r>
            <a:r>
              <a:rPr lang="en-US" sz="2000" dirty="0" smtClean="0">
                <a:solidFill>
                  <a:srgbClr val="7030A0"/>
                </a:solidFill>
                <a:hlinkClick r:id="rId2"/>
              </a:rPr>
              <a:t>http://www5.esc13.net/thescoop/speddirectors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</a:p>
          <a:p>
            <a:pPr marL="170752" lvl="1" indent="0">
              <a:buNone/>
            </a:pPr>
            <a:endParaRPr lang="en-US" sz="2000" dirty="0">
              <a:solidFill>
                <a:srgbClr val="7030A0"/>
              </a:solidFill>
            </a:endParaRPr>
          </a:p>
          <a:p>
            <a:pPr marL="170752" lvl="1" indent="0">
              <a:buNone/>
            </a:pPr>
            <a:r>
              <a:rPr lang="en-US" sz="2000" dirty="0" smtClean="0">
                <a:solidFill>
                  <a:srgbClr val="7030A0"/>
                </a:solidFill>
              </a:rPr>
              <a:t>SB816 Senate Committee Report Version – Bill Text</a:t>
            </a:r>
            <a:endParaRPr lang="en-US" sz="2000" dirty="0">
              <a:solidFill>
                <a:srgbClr val="7030A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8420"/>
            <a:ext cx="53340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60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1038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OCR A Extended" pitchFamily="50" charset="0"/>
              </a:rPr>
              <a:t>SB816:Evaluation Timeline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A written report of a FIE of a student for purposes of special education services shall not be completed later than the </a:t>
            </a:r>
            <a:r>
              <a:rPr lang="en-US" b="1" i="1" dirty="0" smtClean="0">
                <a:solidFill>
                  <a:srgbClr val="FF0000"/>
                </a:solidFill>
              </a:rPr>
              <a:t>45</a:t>
            </a:r>
            <a:r>
              <a:rPr lang="en-US" b="1" i="1" baseline="30000" dirty="0" smtClean="0">
                <a:solidFill>
                  <a:srgbClr val="FF0000"/>
                </a:solidFill>
              </a:rPr>
              <a:t>th</a:t>
            </a:r>
            <a:r>
              <a:rPr lang="en-US" b="1" i="1" dirty="0" smtClean="0">
                <a:solidFill>
                  <a:srgbClr val="FF0000"/>
                </a:solidFill>
              </a:rPr>
              <a:t> school day</a:t>
            </a:r>
            <a:r>
              <a:rPr lang="en-US" i="1" dirty="0" smtClean="0"/>
              <a:t> following the date on which the school district receives written consent for the evaluation signed by the student’s parent or legal guardian.”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0291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Examine the changes: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60 calendar days is now 45 school days to complete an initial FIE.</a:t>
            </a:r>
          </a:p>
          <a:p>
            <a:r>
              <a:rPr lang="en-US" dirty="0" smtClean="0"/>
              <a:t>Not counting weekends, holidays, or summer break</a:t>
            </a:r>
          </a:p>
          <a:p>
            <a:r>
              <a:rPr lang="en-US" dirty="0" smtClean="0"/>
              <a:t>Absence provision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48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Absence Provision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i="1" dirty="0" smtClean="0"/>
              <a:t>…except that if a student has been absent from school during that period on </a:t>
            </a:r>
            <a:r>
              <a:rPr lang="en-US" b="1" i="1" dirty="0" smtClean="0">
                <a:solidFill>
                  <a:srgbClr val="FF0000"/>
                </a:solidFill>
              </a:rPr>
              <a:t>three or more days,</a:t>
            </a:r>
            <a:r>
              <a:rPr lang="en-US" i="1" dirty="0" smtClean="0"/>
              <a:t> that period must be extended by a number of school days equal to the number of school days during that period on which the student has been absent.”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420096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Absence Provision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the 45 school day evaluation period, if a student is absent more than 3 days then the timeline is extended by the total number of days the student was absent during the evaluation period.  </a:t>
            </a:r>
          </a:p>
          <a:p>
            <a:r>
              <a:rPr lang="en-US" dirty="0" smtClean="0"/>
              <a:t>Johnny was absent </a:t>
            </a:r>
            <a:r>
              <a:rPr lang="en-US" dirty="0" smtClean="0">
                <a:solidFill>
                  <a:srgbClr val="FF0000"/>
                </a:solidFill>
              </a:rPr>
              <a:t>6 days during the 45 school day </a:t>
            </a:r>
            <a:r>
              <a:rPr lang="en-US" dirty="0" smtClean="0"/>
              <a:t>evaluation period.  The new timeline becomes </a:t>
            </a:r>
            <a:r>
              <a:rPr lang="en-US" dirty="0" smtClean="0">
                <a:solidFill>
                  <a:srgbClr val="66FF33"/>
                </a:solidFill>
              </a:rPr>
              <a:t>51 schools days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42438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Absence Provision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absence provision only applies to students enrolled in a public school.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The absence provision DOES NOT apply to homeschool evaluations, private school evaluations, 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unenrolled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preschool age students. </a:t>
            </a:r>
            <a:r>
              <a:rPr lang="en-US" dirty="0" smtClean="0"/>
              <a:t>(Under 5 by September 1</a:t>
            </a:r>
            <a:r>
              <a:rPr lang="en-US" baseline="30000" dirty="0" smtClean="0"/>
              <a:t>st</a:t>
            </a:r>
            <a:r>
              <a:rPr lang="en-US" dirty="0"/>
              <a:t> </a:t>
            </a:r>
            <a:r>
              <a:rPr lang="en-US" dirty="0" smtClean="0"/>
              <a:t>of the school year). 45 school days remains the timeline for these students.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726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End of the School Year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86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 smtClean="0"/>
              <a:t>“If a school district receives written consent signed by a student’s parent or guardian for a FIE of a student </a:t>
            </a:r>
            <a:r>
              <a:rPr lang="en-US" i="1" dirty="0" smtClean="0">
                <a:solidFill>
                  <a:srgbClr val="FF0000"/>
                </a:solidFill>
              </a:rPr>
              <a:t>at least 35 but less than 45 school days before the last instructional day of the school year</a:t>
            </a:r>
            <a:r>
              <a:rPr lang="en-US" i="1" dirty="0" smtClean="0"/>
              <a:t>, the evaluation must be completed and the written </a:t>
            </a:r>
            <a:r>
              <a:rPr lang="en-US" i="1" dirty="0" smtClean="0">
                <a:solidFill>
                  <a:srgbClr val="FF0000"/>
                </a:solidFill>
              </a:rPr>
              <a:t>report</a:t>
            </a:r>
            <a:r>
              <a:rPr lang="en-US" i="1" dirty="0" smtClean="0"/>
              <a:t> of evaluation must be provided to the parent </a:t>
            </a:r>
            <a:r>
              <a:rPr lang="en-US" i="1" dirty="0" smtClean="0">
                <a:solidFill>
                  <a:srgbClr val="FF0000"/>
                </a:solidFill>
              </a:rPr>
              <a:t>not later than JUNE 30 of that year</a:t>
            </a:r>
            <a:r>
              <a:rPr lang="en-US" i="1" dirty="0" smtClean="0"/>
              <a:t>.”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1142272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CR A Extended" pitchFamily="50" charset="0"/>
              </a:rPr>
              <a:t>End of the School Year</a:t>
            </a:r>
            <a:endParaRPr lang="en-US" dirty="0">
              <a:latin typeface="OCR A Extende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886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“The student’s </a:t>
            </a:r>
            <a:r>
              <a:rPr lang="en-US" i="1" dirty="0" smtClean="0">
                <a:solidFill>
                  <a:srgbClr val="92D050"/>
                </a:solidFill>
              </a:rPr>
              <a:t>ARDC</a:t>
            </a:r>
            <a:r>
              <a:rPr lang="en-US" i="1" dirty="0" smtClean="0"/>
              <a:t> shall meet not later than the </a:t>
            </a:r>
            <a:r>
              <a:rPr lang="en-US" i="1" dirty="0" smtClean="0">
                <a:solidFill>
                  <a:srgbClr val="92D050"/>
                </a:solidFill>
              </a:rPr>
              <a:t>15</a:t>
            </a:r>
            <a:r>
              <a:rPr lang="en-US" i="1" baseline="30000" dirty="0" smtClean="0">
                <a:solidFill>
                  <a:srgbClr val="92D050"/>
                </a:solidFill>
              </a:rPr>
              <a:t>th</a:t>
            </a:r>
            <a:r>
              <a:rPr lang="en-US" i="1" dirty="0" smtClean="0">
                <a:solidFill>
                  <a:srgbClr val="92D050"/>
                </a:solidFill>
              </a:rPr>
              <a:t> school day of the following school year</a:t>
            </a:r>
            <a:r>
              <a:rPr lang="en-US" i="1" dirty="0" smtClean="0"/>
              <a:t> to consider the evaluation.”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622174373"/>
      </p:ext>
    </p:extLst>
  </p:cSld>
  <p:clrMapOvr>
    <a:masterClrMapping/>
  </p:clrMapOvr>
</p:sld>
</file>

<file path=ppt/theme/theme1.xml><?xml version="1.0" encoding="utf-8"?>
<a:theme xmlns:a="http://schemas.openxmlformats.org/drawingml/2006/main" name="Hot_News_Advertising_PowerPoint_Templates_And_PowerPoint_Backgrounds_0311">
  <a:themeElements>
    <a:clrScheme name="Eggs_WiEnergy_Home_Symbol_PowerPoint_Templates_And_PowerPoint_Backgrounds_0311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Eggs_WiEnergy_Home_Symbol_PowerPoint_Templates_And_PowerPoint_Backgrounds_03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gs_WiEnergy_Home_Symbol_PowerPoint_Templates_And_PowerPoint_Backgrounds_031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gs_WiEnergy_Home_Symbol_PowerPoint_Templates_And_PowerPoint_Backgrounds_031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st_Present_Future_Signboard_Travel_PowerPoint_Backgrounds_And_Templates_1210">
  <a:themeElements>
    <a:clrScheme name="BusTeam_am_23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BusTeam_am_2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Team_am_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Team_am_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Team_am_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Team_am_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Team_am_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Team_am_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Team_am_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Hot_News_Advertising_PowerPoint_Templates_And_PowerPoint_Backgrounds_0311</Template>
  <TotalTime>71</TotalTime>
  <Words>719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Hot_News_Advertising_PowerPoint_Templates_And_PowerPoint_Backgrounds_0311</vt:lpstr>
      <vt:lpstr>Past_Present_Future_Signboard_Travel_PowerPoint_Backgrounds_And_Templates_1210</vt:lpstr>
      <vt:lpstr>Hot Topics in Evaluation</vt:lpstr>
      <vt:lpstr>Slide 2</vt:lpstr>
      <vt:lpstr>SB816:Evaluation Timeline</vt:lpstr>
      <vt:lpstr>Examine the changes:</vt:lpstr>
      <vt:lpstr>Absence Provision</vt:lpstr>
      <vt:lpstr>Absence Provision</vt:lpstr>
      <vt:lpstr>Absence Provision</vt:lpstr>
      <vt:lpstr>End of the School Year</vt:lpstr>
      <vt:lpstr>End of the School Year</vt:lpstr>
      <vt:lpstr>Examine the Change: </vt:lpstr>
      <vt:lpstr>End of the School Year Part 2</vt:lpstr>
      <vt:lpstr>Examine the change</vt:lpstr>
      <vt:lpstr>A complicated situation…</vt:lpstr>
      <vt:lpstr>Responding to Parent Requests</vt:lpstr>
      <vt:lpstr>Examine the Change:</vt:lpstr>
      <vt:lpstr>Mark your calendars!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Region 4</cp:lastModifiedBy>
  <cp:revision>18</cp:revision>
  <dcterms:created xsi:type="dcterms:W3CDTF">2013-07-19T18:37:34Z</dcterms:created>
  <dcterms:modified xsi:type="dcterms:W3CDTF">2013-08-19T15:33:06Z</dcterms:modified>
</cp:coreProperties>
</file>